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18"/>
    <p:restoredTop sz="96335"/>
  </p:normalViewPr>
  <p:slideViewPr>
    <p:cSldViewPr snapToGrid="0">
      <p:cViewPr>
        <p:scale>
          <a:sx n="20" d="100"/>
          <a:sy n="20" d="100"/>
        </p:scale>
        <p:origin x="1392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69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261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294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124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330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8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7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206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08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64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45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9CFE1-468F-0A4D-957D-373223C6BB54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DC982-EA99-D64E-89E0-B4C4F3773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github.com/ChaosDonkey06/pompjax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00AEB5-C10A-97B5-9A86-4C4F1F219CD8}"/>
              </a:ext>
            </a:extLst>
          </p:cNvPr>
          <p:cNvSpPr/>
          <p:nvPr/>
        </p:nvSpPr>
        <p:spPr>
          <a:xfrm>
            <a:off x="0" y="0"/>
            <a:ext cx="30275213" cy="6147045"/>
          </a:xfrm>
          <a:prstGeom prst="rect">
            <a:avLst/>
          </a:prstGeom>
          <a:solidFill>
            <a:srgbClr val="1D4F9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6" name="Picture 4" descr="Blue letters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0614A25C-ADB9-DD62-930D-C54E2C331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5354" y="41011928"/>
            <a:ext cx="8805863" cy="122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" name="TextBox 8">
            <a:extLst>
              <a:ext uri="{FF2B5EF4-FFF2-40B4-BE49-F238E27FC236}">
                <a16:creationId xmlns:a16="http://schemas.microsoft.com/office/drawing/2014/main" id="{66ECA709-7387-B4C5-B70E-FCE817ED33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3667" y="6473759"/>
            <a:ext cx="35528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600" b="1" dirty="0">
                <a:latin typeface="Helvetica" pitchFamily="2" charset="0"/>
                <a:ea typeface="ＭＳ Ｐゴシック" panose="020B0600070205080204" pitchFamily="34" charset="-128"/>
              </a:rPr>
              <a:t>Introduction</a:t>
            </a:r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21969373-0F58-1C94-B884-5E3D70FBE1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25779" y="6527524"/>
            <a:ext cx="311150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600" b="1" dirty="0">
                <a:latin typeface="Helvetica" pitchFamily="2" charset="0"/>
                <a:ea typeface="ＭＳ Ｐゴシック" panose="020B0600070205080204" pitchFamily="34" charset="-128"/>
              </a:rPr>
              <a:t>Results</a:t>
            </a:r>
          </a:p>
        </p:txBody>
      </p:sp>
      <p:sp>
        <p:nvSpPr>
          <p:cNvPr id="60" name="TextBox 12">
            <a:extLst>
              <a:ext uri="{FF2B5EF4-FFF2-40B4-BE49-F238E27FC236}">
                <a16:creationId xmlns:a16="http://schemas.microsoft.com/office/drawing/2014/main" id="{DCBA0933-6548-110C-1F1A-2725F4B94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84775" y="29289054"/>
            <a:ext cx="724693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600" b="1" dirty="0">
                <a:latin typeface="Helvetica" pitchFamily="2" charset="0"/>
                <a:ea typeface="ＭＳ Ｐゴシック" panose="020B0600070205080204" pitchFamily="34" charset="-128"/>
              </a:rPr>
              <a:t>Discussion</a:t>
            </a:r>
          </a:p>
        </p:txBody>
      </p:sp>
      <p:sp>
        <p:nvSpPr>
          <p:cNvPr id="65" name="Text Box 14">
            <a:extLst>
              <a:ext uri="{FF2B5EF4-FFF2-40B4-BE49-F238E27FC236}">
                <a16:creationId xmlns:a16="http://schemas.microsoft.com/office/drawing/2014/main" id="{3F600CA8-F49F-D1EE-6D08-56D1C8040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9766" y="279646"/>
            <a:ext cx="30354979" cy="5728745"/>
          </a:xfrm>
          <a:prstGeom prst="rect">
            <a:avLst/>
          </a:prstGeom>
          <a:noFill/>
          <a:ln>
            <a:noFill/>
          </a:ln>
        </p:spPr>
        <p:txBody>
          <a:bodyPr wrap="square" lIns="76770" tIns="76770" rIns="76770" bIns="76770">
            <a:spAutoFit/>
          </a:bodyPr>
          <a:lstStyle>
            <a:lvl1pPr defTabSz="977900">
              <a:spcBef>
                <a:spcPct val="20000"/>
              </a:spcBef>
              <a:buChar char="•"/>
              <a:tabLst>
                <a:tab pos="5362575" algn="l"/>
              </a:tabLst>
              <a:defRPr sz="151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7900">
              <a:spcBef>
                <a:spcPct val="20000"/>
              </a:spcBef>
              <a:buChar char="–"/>
              <a:tabLst>
                <a:tab pos="5362575" algn="l"/>
              </a:tabLst>
              <a:defRPr sz="13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7900">
              <a:spcBef>
                <a:spcPct val="20000"/>
              </a:spcBef>
              <a:buChar char="•"/>
              <a:tabLst>
                <a:tab pos="5362575" algn="l"/>
              </a:tabLst>
              <a:defRPr sz="1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7900">
              <a:spcBef>
                <a:spcPct val="20000"/>
              </a:spcBef>
              <a:buChar char="–"/>
              <a:tabLst>
                <a:tab pos="5362575" algn="l"/>
              </a:tabLst>
              <a:defRPr sz="95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7900">
              <a:spcBef>
                <a:spcPct val="20000"/>
              </a:spcBef>
              <a:buChar char="»"/>
              <a:tabLst>
                <a:tab pos="5362575" algn="l"/>
              </a:tabLst>
              <a:defRPr sz="95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7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362575" algn="l"/>
              </a:tabLst>
              <a:defRPr sz="95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7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362575" algn="l"/>
              </a:tabLst>
              <a:defRPr sz="95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7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362575" algn="l"/>
              </a:tabLst>
              <a:defRPr sz="95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7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362575" algn="l"/>
              </a:tabLst>
              <a:defRPr sz="95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 eaLnBrk="1" fontAlgn="auto" hangingPunct="1">
              <a:spcBef>
                <a:spcPct val="5000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en-US" sz="7200" b="1" dirty="0">
                <a:solidFill>
                  <a:schemeClr val="bg1"/>
                </a:solidFill>
                <a:latin typeface="Helvetica" pitchFamily="2" charset="0"/>
              </a:rPr>
              <a:t>    Estimating nosocomial transmission of micro-organisms in hospital settings using patient records and culture data</a:t>
            </a:r>
            <a:endParaRPr lang="en-US" altLang="en-US" sz="7200" b="1" i="1" dirty="0">
              <a:solidFill>
                <a:schemeClr val="bg1"/>
              </a:solidFill>
              <a:latin typeface="Helvetica" pitchFamily="2" charset="0"/>
            </a:endParaRPr>
          </a:p>
          <a:p>
            <a:pPr algn="ctr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    Jaime Cascante-Vega</a:t>
            </a:r>
            <a:r>
              <a:rPr lang="en-US" altLang="en-US" sz="4800" b="1" baseline="30000" dirty="0">
                <a:solidFill>
                  <a:schemeClr val="bg1"/>
                </a:solidFill>
                <a:latin typeface="Helvetica" pitchFamily="2" charset="0"/>
              </a:rPr>
              <a:t>1</a:t>
            </a: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, Rami Yaari</a:t>
            </a:r>
            <a:r>
              <a:rPr lang="en-US" altLang="en-US" sz="4800" b="1" baseline="30000" dirty="0">
                <a:solidFill>
                  <a:schemeClr val="bg1"/>
                </a:solidFill>
                <a:latin typeface="Helvetica" pitchFamily="2" charset="0"/>
              </a:rPr>
              <a:t>1</a:t>
            </a: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, Tal Robin</a:t>
            </a:r>
            <a:r>
              <a:rPr lang="en-US" altLang="en-US" sz="4800" b="1" baseline="30000" dirty="0">
                <a:solidFill>
                  <a:schemeClr val="bg1"/>
                </a:solidFill>
                <a:latin typeface="Helvetica" pitchFamily="2" charset="0"/>
              </a:rPr>
              <a:t>1</a:t>
            </a: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, </a:t>
            </a:r>
            <a:r>
              <a:rPr lang="en-US" altLang="en-US" sz="4800" b="1" dirty="0" err="1">
                <a:solidFill>
                  <a:schemeClr val="bg1"/>
                </a:solidFill>
                <a:latin typeface="Helvetica" pitchFamily="2" charset="0"/>
              </a:rPr>
              <a:t>Lingshen</a:t>
            </a: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 Wen</a:t>
            </a:r>
            <a:r>
              <a:rPr lang="en-US" altLang="en-US" sz="4800" b="1" baseline="30000" dirty="0">
                <a:solidFill>
                  <a:schemeClr val="bg1"/>
                </a:solidFill>
                <a:latin typeface="Helvetica" pitchFamily="2" charset="0"/>
              </a:rPr>
              <a:t>1</a:t>
            </a: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, Jason Zucker</a:t>
            </a:r>
            <a:r>
              <a:rPr lang="en-US" altLang="en-US" sz="4800" b="1" baseline="30000" dirty="0">
                <a:solidFill>
                  <a:schemeClr val="bg1"/>
                </a:solidFill>
                <a:latin typeface="Helvetica" pitchFamily="2" charset="0"/>
              </a:rPr>
              <a:t>2</a:t>
            </a: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, Anne-</a:t>
            </a:r>
            <a:r>
              <a:rPr lang="en-US" altLang="en-US" sz="4800" b="1" dirty="0" err="1">
                <a:solidFill>
                  <a:schemeClr val="bg1"/>
                </a:solidFill>
                <a:latin typeface="Helvetica" pitchFamily="2" charset="0"/>
              </a:rPr>
              <a:t>Catrin</a:t>
            </a: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 Uhlemann</a:t>
            </a:r>
            <a:r>
              <a:rPr lang="en-US" altLang="en-US" sz="4800" b="1" baseline="30000" dirty="0">
                <a:solidFill>
                  <a:schemeClr val="bg1"/>
                </a:solidFill>
                <a:latin typeface="Helvetica" pitchFamily="2" charset="0"/>
              </a:rPr>
              <a:t>2 </a:t>
            </a: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, Sen Pei</a:t>
            </a:r>
            <a:r>
              <a:rPr lang="en-US" altLang="en-US" sz="4800" b="1" baseline="30000" dirty="0">
                <a:solidFill>
                  <a:schemeClr val="bg1"/>
                </a:solidFill>
                <a:latin typeface="Helvetica" pitchFamily="2" charset="0"/>
              </a:rPr>
              <a:t>1</a:t>
            </a:r>
            <a:r>
              <a:rPr lang="en-US" altLang="en-US" sz="4800" b="1" dirty="0">
                <a:solidFill>
                  <a:schemeClr val="bg1"/>
                </a:solidFill>
                <a:latin typeface="Helvetica" pitchFamily="2" charset="0"/>
              </a:rPr>
              <a:t>, Jeffrey Shaman</a:t>
            </a:r>
            <a:r>
              <a:rPr lang="en-US" altLang="en-US" sz="4800" b="1" baseline="30000" dirty="0">
                <a:solidFill>
                  <a:schemeClr val="bg1"/>
                </a:solidFill>
                <a:latin typeface="Helvetica" pitchFamily="2" charset="0"/>
              </a:rPr>
              <a:t>1,3</a:t>
            </a:r>
            <a:br>
              <a:rPr lang="en-US" altLang="en-US" sz="3784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altLang="en-US" sz="3600" baseline="30000" dirty="0">
                <a:solidFill>
                  <a:schemeClr val="bg1"/>
                </a:solidFill>
                <a:latin typeface="Helvetica" pitchFamily="2" charset="0"/>
              </a:rPr>
              <a:t>1</a:t>
            </a:r>
            <a:r>
              <a:rPr lang="en-US" altLang="en-US" sz="3600" dirty="0">
                <a:solidFill>
                  <a:schemeClr val="bg1"/>
                </a:solidFill>
                <a:latin typeface="Helvetica" pitchFamily="2" charset="0"/>
              </a:rPr>
              <a:t>Department of Environmental Health Sciences, Mailman School of Public Health, Columbia University</a:t>
            </a:r>
            <a:br>
              <a:rPr lang="en-US" altLang="en-US" sz="36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altLang="en-US" sz="3600" baseline="30000" dirty="0">
                <a:solidFill>
                  <a:schemeClr val="bg1"/>
                </a:solidFill>
                <a:latin typeface="Helvetica" pitchFamily="2" charset="0"/>
              </a:rPr>
              <a:t>2</a:t>
            </a:r>
            <a:r>
              <a:rPr lang="en-US" altLang="en-US" sz="3600" dirty="0">
                <a:solidFill>
                  <a:schemeClr val="bg1"/>
                </a:solidFill>
                <a:latin typeface="Helvetica" pitchFamily="2" charset="0"/>
              </a:rPr>
              <a:t>Division of Infectious Diseases, Department of Medicine, Columbia University, College of Physicians and Surgeons </a:t>
            </a:r>
            <a:br>
              <a:rPr lang="en-US" altLang="en-US" sz="36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altLang="en-US" sz="3600" baseline="30000" dirty="0">
                <a:solidFill>
                  <a:schemeClr val="bg1"/>
                </a:solidFill>
                <a:latin typeface="Helvetica" pitchFamily="2" charset="0"/>
              </a:rPr>
              <a:t>3</a:t>
            </a:r>
            <a:r>
              <a:rPr lang="en-US" altLang="en-US" sz="3600" dirty="0">
                <a:solidFill>
                  <a:schemeClr val="bg1"/>
                </a:solidFill>
                <a:latin typeface="Helvetica" pitchFamily="2" charset="0"/>
              </a:rPr>
              <a:t>Columbia Climate School, Columbia University</a:t>
            </a:r>
            <a:endParaRPr lang="en-US" altLang="en-US" sz="4800" dirty="0">
              <a:solidFill>
                <a:schemeClr val="bg1"/>
              </a:solidFill>
              <a:latin typeface="Helvetica" pitchFamily="2" charset="0"/>
            </a:endParaRPr>
          </a:p>
          <a:p>
            <a:pPr algn="just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endParaRPr lang="en-US" altLang="en-US" sz="1419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66" name="TextBox 12">
            <a:extLst>
              <a:ext uri="{FF2B5EF4-FFF2-40B4-BE49-F238E27FC236}">
                <a16:creationId xmlns:a16="http://schemas.microsoft.com/office/drawing/2014/main" id="{9F45746C-C9F2-24D9-5A00-7163249DF4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4135" y="12106543"/>
            <a:ext cx="724693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600" b="1" dirty="0">
                <a:solidFill>
                  <a:schemeClr val="bg1"/>
                </a:solidFill>
                <a:latin typeface="Helvetica" pitchFamily="2" charset="0"/>
                <a:ea typeface="ＭＳ Ｐゴシック" panose="020B0600070205080204" pitchFamily="34" charset="-128"/>
              </a:rPr>
              <a:t>Research Questions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265BA43-4F9A-7E2E-93BF-2F68A09E9168}"/>
              </a:ext>
            </a:extLst>
          </p:cNvPr>
          <p:cNvSpPr txBox="1"/>
          <p:nvPr/>
        </p:nvSpPr>
        <p:spPr>
          <a:xfrm>
            <a:off x="1281856" y="26219075"/>
            <a:ext cx="1219878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</a:pPr>
            <a:r>
              <a:rPr lang="en-US" sz="1800" b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Fig. Data: empirical colonization of microbial organisms, hospital admissions and number of clinical cultures.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Upper panel</a:t>
            </a:r>
            <a:r>
              <a:rPr lang="en-US" b="1" dirty="0">
                <a:solidFill>
                  <a:srgbClr val="000000"/>
                </a:solidFill>
                <a:latin typeface="Helvetica" pitchFamily="2" charset="0"/>
                <a:ea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 Nosocomial infection data for pathogenic bacteria studied by building; faded dots are the weekly incident detections, and solid lines are 4-weekly rolling average incident detections. Buildings are color-coded: Hospital C (</a:t>
            </a:r>
            <a:r>
              <a:rPr lang="en-US" sz="1800" dirty="0">
                <a:solidFill>
                  <a:srgbClr val="5E2396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purple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), Hospital A</a:t>
            </a:r>
            <a:r>
              <a:rPr lang="en-US" sz="1800" dirty="0">
                <a:solidFill>
                  <a:srgbClr val="FA3032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FA3032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red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)</a:t>
            </a:r>
            <a:r>
              <a:rPr lang="en-US" sz="1800" dirty="0">
                <a:effectLst/>
                <a:latin typeface="Helvetica" pitchFamily="2" charset="0"/>
                <a:ea typeface="Times New Roman" panose="02020603050405020304" pitchFamily="18" charset="0"/>
              </a:rPr>
              <a:t>, Hospital E 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3EA989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cyan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)</a:t>
            </a:r>
            <a:r>
              <a:rPr lang="en-US" sz="1800" dirty="0">
                <a:effectLst/>
                <a:latin typeface="Helvetica" pitchFamily="2" charset="0"/>
                <a:ea typeface="Times New Roman" panose="02020603050405020304" pitchFamily="18" charset="0"/>
              </a:rPr>
              <a:t>, 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Hospital B </a:t>
            </a:r>
            <a:r>
              <a:rPr lang="en-US" sz="1800" dirty="0">
                <a:effectLst/>
                <a:latin typeface="Helvetica" pitchFamily="2" charset="0"/>
                <a:ea typeface="Times New Roman" panose="02020603050405020304" pitchFamily="18" charset="0"/>
              </a:rPr>
              <a:t>  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F9793A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orange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)</a:t>
            </a:r>
            <a:r>
              <a:rPr lang="en-US" sz="1800" dirty="0">
                <a:effectLst/>
                <a:latin typeface="Helvetica" pitchFamily="2" charset="0"/>
                <a:ea typeface="Times New Roman" panose="02020603050405020304" pitchFamily="18" charset="0"/>
              </a:rPr>
              <a:t>, 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Hospital D (</a:t>
            </a:r>
            <a:r>
              <a:rPr lang="en-US" sz="1800" dirty="0">
                <a:solidFill>
                  <a:srgbClr val="8ABB65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green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)</a:t>
            </a:r>
            <a:r>
              <a:rPr lang="en-US" sz="1800" dirty="0">
                <a:effectLst/>
                <a:latin typeface="Helvetica" pitchFamily="2" charset="0"/>
                <a:ea typeface="Times New Roman" panose="02020603050405020304" pitchFamily="18" charset="0"/>
              </a:rPr>
              <a:t>, and a fictitious unit 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Rest (</a:t>
            </a:r>
            <a:r>
              <a:rPr lang="en-US" sz="1800" dirty="0">
                <a:solidFill>
                  <a:srgbClr val="58739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gray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). From left to right and upper to lower plots: </a:t>
            </a:r>
            <a:r>
              <a:rPr lang="en-US" sz="18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E. coli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, </a:t>
            </a:r>
            <a:r>
              <a:rPr lang="en-US" sz="18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K. pneumoniae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, </a:t>
            </a:r>
            <a:r>
              <a:rPr lang="en-US" sz="18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P. aeruginosa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, MSSA, MRSA, </a:t>
            </a:r>
            <a:r>
              <a:rPr lang="en-US" sz="18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S. epidermidis,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 </a:t>
            </a:r>
            <a:r>
              <a:rPr lang="en-US" sz="18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E. faecalis 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and </a:t>
            </a:r>
            <a:r>
              <a:rPr lang="en-US" sz="18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E. faecium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. </a:t>
            </a:r>
            <a:r>
              <a:rPr lang="en-US" b="1" dirty="0">
                <a:solidFill>
                  <a:srgbClr val="000000"/>
                </a:solidFill>
                <a:latin typeface="Helvetica" pitchFamily="2" charset="0"/>
                <a:ea typeface="Times New Roman" panose="02020603050405020304" pitchFamily="18" charset="0"/>
              </a:rPr>
              <a:t>Lower left.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 Numbers of hospitalized (</a:t>
            </a:r>
            <a:r>
              <a:rPr lang="en-US" sz="1800" dirty="0">
                <a:solidFill>
                  <a:srgbClr val="48A3A3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green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), admitted patients (</a:t>
            </a:r>
            <a:r>
              <a:rPr lang="en-US" sz="1800" dirty="0">
                <a:solidFill>
                  <a:srgbClr val="FFA196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salmon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) and discharged patients (</a:t>
            </a:r>
            <a:r>
              <a:rPr lang="en-US" sz="1800" dirty="0">
                <a:solidFill>
                  <a:srgbClr val="0A8BFB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blue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) during the study period at daily and weekly resolution, continuous faded and solid lines respectively. Admissions include both inpatient admissions and outpatient visits. </a:t>
            </a:r>
            <a:r>
              <a:rPr lang="en-US" sz="1800" b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L</a:t>
            </a:r>
            <a:r>
              <a:rPr lang="en-US" b="1" dirty="0">
                <a:solidFill>
                  <a:srgbClr val="000000"/>
                </a:solidFill>
                <a:latin typeface="Helvetica" pitchFamily="2" charset="0"/>
                <a:ea typeface="Times New Roman" panose="02020603050405020304" pitchFamily="18" charset="0"/>
              </a:rPr>
              <a:t>ower right.</a:t>
            </a:r>
            <a:r>
              <a:rPr lang="en-US" sz="18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</a:rPr>
              <a:t> Numbers of hospitalized patients normalized by ward size (average occupancy per day during the study period); red lines show the 5 most populated wards, blue lines the 5 least populated, and the remaining wards are shown in gray in the background. We remove wards with size equal to 1 for better visualization.</a:t>
            </a:r>
            <a:endParaRPr lang="en-CO" sz="1800" dirty="0">
              <a:effectLst/>
              <a:latin typeface="Helvetica" pitchFamily="2" charset="0"/>
              <a:ea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B47321-B948-7633-A21C-0504DA1AA139}"/>
              </a:ext>
            </a:extLst>
          </p:cNvPr>
          <p:cNvSpPr txBox="1"/>
          <p:nvPr/>
        </p:nvSpPr>
        <p:spPr>
          <a:xfrm>
            <a:off x="616825" y="7173025"/>
            <a:ext cx="1352885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Communities of pathogenic bacteria circulate among patients, healthcare workers (HCWs), and the environment in hospital settings.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These bacteria infect patients when invading a typically sterile site and increase their length of stay, and treatment with antibiotics is hampered by the emergence of antimicrobial-resistant organisms (AMROs).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 Quantifying transmission characteristics is needed to compare organisms, including antibiotic-resistant ones.</a:t>
            </a: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D2BABC6A-6E8A-1251-AF83-D0003A7A87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1789" y="10852540"/>
            <a:ext cx="35528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600" b="1" dirty="0">
                <a:latin typeface="Helvetica" pitchFamily="2" charset="0"/>
                <a:ea typeface="ＭＳ Ｐゴシック" panose="020B0600070205080204" pitchFamily="34" charset="-128"/>
              </a:rPr>
              <a:t>Materials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9F15CC9-E7F7-104B-B550-F0285F78E071}"/>
              </a:ext>
            </a:extLst>
          </p:cNvPr>
          <p:cNvSpPr txBox="1"/>
          <p:nvPr/>
        </p:nvSpPr>
        <p:spPr>
          <a:xfrm>
            <a:off x="616825" y="11473924"/>
            <a:ext cx="1352885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Our data comprises in-patient admissions and discharges, and outpatient visits to 170 ward units durinb-2020 to Feb-2021.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We compiled clinical culture data of 8 micro-organism that are potentially pathogenic.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Admission, discharges and clinical cultures were heterogeneous across the hospital network during the study period (Fig below)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AD919030-E0BD-396C-BF30-F20726FEF92B}"/>
                  </a:ext>
                </a:extLst>
              </p:cNvPr>
              <p:cNvSpPr txBox="1"/>
              <p:nvPr/>
            </p:nvSpPr>
            <p:spPr>
              <a:xfrm>
                <a:off x="1009205" y="30395003"/>
                <a:ext cx="13528851" cy="84638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Helvetica" pitchFamily="2" charset="0"/>
                  </a:rPr>
                  <a:t>We use electronic health records and clinical culture data to inform patient movement of an agent-based model (ABM)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Helvetica" pitchFamily="2" charset="0"/>
                  </a:rPr>
                  <a:t>The ABM tracks colonization status of each patient and model force of infection at ward scale,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p>
                        <m:sSub>
                          <m:sSub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3200" dirty="0">
                    <a:latin typeface="Helvetica" pitchFamily="2" charset="0"/>
                  </a:rPr>
                  <a:t>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3200" dirty="0">
                  <a:latin typeface="Helvetica" pitchFamily="2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br>
                  <a:rPr lang="en-US" sz="3200" dirty="0">
                    <a:latin typeface="Helvetica" pitchFamily="2" charset="0"/>
                  </a:rPr>
                </a:br>
                <a:endParaRPr lang="en-US" sz="3200" dirty="0">
                  <a:latin typeface="Helvetica" pitchFamily="2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Helvetica" pitchFamily="2" charset="0"/>
                  </a:rPr>
                  <a:t>We coupled the ABM with a Bayesian inference algorithm and estimate the transmission and detection rates, </a:t>
                </a:r>
                <a14:m>
                  <m:oMath xmlns:m="http://schemas.openxmlformats.org/officeDocument/2006/math">
                    <m:r>
                      <a:rPr lang="en-US" sz="3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3200" dirty="0">
                    <a:latin typeface="Helvetica" pitchFamily="2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3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sz="3200" dirty="0">
                    <a:latin typeface="Helvetica" pitchFamily="2" charset="0"/>
                  </a:rPr>
                  <a:t>, respectively.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Helvetica" pitchFamily="2" charset="0"/>
                  </a:rPr>
                  <a:t>The Bayesian inference is an Iterated Ensemble Adjustment Kalman Filter. All our implementation is available in the </a:t>
                </a:r>
                <a:r>
                  <a:rPr lang="en-US" sz="3200" dirty="0" err="1">
                    <a:latin typeface="Helvetica" pitchFamily="2" charset="0"/>
                  </a:rPr>
                  <a:t>Github</a:t>
                </a:r>
                <a:r>
                  <a:rPr lang="en-US" sz="3200" dirty="0">
                    <a:latin typeface="Helvetica" pitchFamily="2" charset="0"/>
                  </a:rPr>
                  <a:t> repository </a:t>
                </a:r>
                <a:r>
                  <a:rPr lang="en-US" sz="3200" dirty="0">
                    <a:latin typeface="Helvetica" pitchFamily="2" charset="0"/>
                    <a:hlinkClick r:id="rId3"/>
                  </a:rPr>
                  <a:t>https://github.com/ChaosDonkey06/pompjax</a:t>
                </a:r>
                <a:endParaRPr lang="en-US" sz="3200" dirty="0">
                  <a:latin typeface="Helvetica" pitchFamily="2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Helvetica" pitchFamily="2" charset="0"/>
                  </a:rPr>
                  <a:t>We fix the importation probability surveying the literature, and use 3 different values to represent high, medium and low importation rate levels.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Helvetica" pitchFamily="2" charset="0"/>
                  </a:rPr>
                  <a:t>We evaluate the ability of the model-inference system to estimate known parameters and, therefore, evaluate practical identifiability.</a:t>
                </a:r>
              </a:p>
            </p:txBody>
          </p:sp>
        </mc:Choice>
        <mc:Fallback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AD919030-E0BD-396C-BF30-F20726FEF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9205" y="30395003"/>
                <a:ext cx="13528851" cy="8463855"/>
              </a:xfrm>
              <a:prstGeom prst="rect">
                <a:avLst/>
              </a:prstGeom>
              <a:blipFill>
                <a:blip r:embed="rId4"/>
                <a:stretch>
                  <a:fillRect l="-1032" t="-900" r="-844" b="-14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3" name="TextBox 8">
            <a:extLst>
              <a:ext uri="{FF2B5EF4-FFF2-40B4-BE49-F238E27FC236}">
                <a16:creationId xmlns:a16="http://schemas.microsoft.com/office/drawing/2014/main" id="{83A466F2-1FB9-D4BE-C53F-823A790CBC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1191" y="20755769"/>
            <a:ext cx="35528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600" b="1" dirty="0">
                <a:latin typeface="Helvetica" pitchFamily="2" charset="0"/>
                <a:ea typeface="ＭＳ Ｐゴシック" panose="020B0600070205080204" pitchFamily="34" charset="-128"/>
              </a:rPr>
              <a:t>Methods</a:t>
            </a:r>
          </a:p>
        </p:txBody>
      </p:sp>
      <p:pic>
        <p:nvPicPr>
          <p:cNvPr id="79" name="Picture 78" descr="A screenshot of a graph&#10;&#10;Description automatically generated">
            <a:extLst>
              <a:ext uri="{FF2B5EF4-FFF2-40B4-BE49-F238E27FC236}">
                <a16:creationId xmlns:a16="http://schemas.microsoft.com/office/drawing/2014/main" id="{56AA3327-F9EB-B516-17A0-4D978F17D0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3772"/>
          <a:stretch/>
        </p:blipFill>
        <p:spPr>
          <a:xfrm>
            <a:off x="751742" y="15006992"/>
            <a:ext cx="13060955" cy="11071998"/>
          </a:xfrm>
          <a:prstGeom prst="rect">
            <a:avLst/>
          </a:prstGeom>
        </p:spPr>
      </p:pic>
      <p:sp>
        <p:nvSpPr>
          <p:cNvPr id="81" name="TextBox 8">
            <a:extLst>
              <a:ext uri="{FF2B5EF4-FFF2-40B4-BE49-F238E27FC236}">
                <a16:creationId xmlns:a16="http://schemas.microsoft.com/office/drawing/2014/main" id="{8B6832F4-9BCC-8715-E6F2-83F68575C2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5808" y="29519767"/>
            <a:ext cx="35528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600" b="1" dirty="0">
                <a:latin typeface="Helvetica" pitchFamily="2" charset="0"/>
                <a:ea typeface="ＭＳ Ｐゴシック" panose="020B0600070205080204" pitchFamily="34" charset="-128"/>
              </a:rPr>
              <a:t>Methods</a:t>
            </a:r>
          </a:p>
        </p:txBody>
      </p:sp>
      <p:pic>
        <p:nvPicPr>
          <p:cNvPr id="85" name="Picture 8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6F59DDE-DDB3-7431-D838-9D90A1E956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55855" y="9515461"/>
            <a:ext cx="17051349" cy="10317856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8276223A-7FAD-425D-EDF3-42AEAEF07506}"/>
              </a:ext>
            </a:extLst>
          </p:cNvPr>
          <p:cNvSpPr txBox="1"/>
          <p:nvPr/>
        </p:nvSpPr>
        <p:spPr>
          <a:xfrm>
            <a:off x="16109414" y="7114847"/>
            <a:ext cx="1352885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We found the estimated nosocomial transmission and detection of pathogenic bacteria in a major New York City hospital system and found patient traffic appears to determine epidemiological features.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latin typeface="Helvetica" pitchFamily="2" charset="0"/>
              </a:rPr>
              <a:t>E. coli</a:t>
            </a:r>
            <a:r>
              <a:rPr lang="en-US" sz="3200" dirty="0">
                <a:latin typeface="Helvetica" pitchFamily="2" charset="0"/>
              </a:rPr>
              <a:t> transmission rate is negligible and transmission rate of MRSA and MSSA is different, as expected.</a:t>
            </a:r>
            <a:endParaRPr lang="en-US" sz="3200" i="1" dirty="0">
              <a:latin typeface="Helvetica" pitchFamily="2" charset="0"/>
            </a:endParaRPr>
          </a:p>
          <a:p>
            <a:endParaRPr lang="en-US" sz="3200" dirty="0">
              <a:latin typeface="Helvetica" pitchFamily="2" charset="0"/>
            </a:endParaRPr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F8D3B968-1B92-2E95-4634-1AD6044FB9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9606" y="39161269"/>
            <a:ext cx="11316903" cy="2981641"/>
          </a:xfrm>
          <a:prstGeom prst="rect">
            <a:avLst/>
          </a:prstGeom>
        </p:spPr>
      </p:pic>
      <p:sp>
        <p:nvSpPr>
          <p:cNvPr id="91" name="TextBox 8">
            <a:extLst>
              <a:ext uri="{FF2B5EF4-FFF2-40B4-BE49-F238E27FC236}">
                <a16:creationId xmlns:a16="http://schemas.microsoft.com/office/drawing/2014/main" id="{5A133E7C-EB38-078F-E64E-04447594B5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8366" y="38994051"/>
            <a:ext cx="35528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600" b="1" dirty="0">
                <a:latin typeface="Helvetica" pitchFamily="2" charset="0"/>
                <a:ea typeface="ＭＳ Ｐゴシック" panose="020B0600070205080204" pitchFamily="34" charset="-128"/>
              </a:rPr>
              <a:t>Model diagram</a:t>
            </a:r>
          </a:p>
        </p:txBody>
      </p:sp>
      <p:pic>
        <p:nvPicPr>
          <p:cNvPr id="93" name="Picture 92" descr="A mathematical equation with black text&#10;&#10;Description automatically generated">
            <a:extLst>
              <a:ext uri="{FF2B5EF4-FFF2-40B4-BE49-F238E27FC236}">
                <a16:creationId xmlns:a16="http://schemas.microsoft.com/office/drawing/2014/main" id="{6E2498D2-6EAD-BFA8-272C-3375497F42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36306" y="32539460"/>
            <a:ext cx="4407545" cy="1212262"/>
          </a:xfrm>
          <a:prstGeom prst="rect">
            <a:avLst/>
          </a:prstGeom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CBF92087-4683-11D0-0244-367C94E32981}"/>
              </a:ext>
            </a:extLst>
          </p:cNvPr>
          <p:cNvSpPr txBox="1"/>
          <p:nvPr/>
        </p:nvSpPr>
        <p:spPr>
          <a:xfrm>
            <a:off x="16109414" y="21535186"/>
            <a:ext cx="1352885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We asses the fit at the hospital level and found the estimated parameters consistently capture the observed clinical cultures</a:t>
            </a: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07088CE6-A88B-19EE-773F-F61ADC9B96A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442187" y="22926875"/>
            <a:ext cx="14321224" cy="1183057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9A760D40-3DC3-6ADC-F11B-1011666CE5FB}"/>
                  </a:ext>
                </a:extLst>
              </p:cNvPr>
              <p:cNvSpPr txBox="1"/>
              <p:nvPr/>
            </p:nvSpPr>
            <p:spPr>
              <a:xfrm>
                <a:off x="16282136" y="19908164"/>
                <a:ext cx="13060956" cy="14773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spcAft>
                    <a:spcPts val="300"/>
                  </a:spcAft>
                </a:pPr>
                <a:r>
                  <a:rPr lang="en-US" sz="1800" b="1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Fig. Parameter estimates of pathogenic bacteria.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 Joint estimates for the effective sensitivity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𝜌</m:t>
                    </m:r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 (%) (x-axis) and the nosocomial transmission rate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𝛽</m:t>
                    </m:r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 (y-axis). Importation rate values for </a:t>
                </a:r>
                <a:r>
                  <a:rPr lang="en-US" sz="1800" dirty="0" err="1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sensitvity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 analysis are color-coded with high (</a:t>
                </a:r>
                <a:r>
                  <a:rPr lang="en-US" sz="1800" dirty="0">
                    <a:solidFill>
                      <a:srgbClr val="FF615E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salmon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), medium (</a:t>
                </a:r>
                <a:r>
                  <a:rPr lang="en-US" sz="1800" dirty="0">
                    <a:solidFill>
                      <a:srgbClr val="36DBD8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cyan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) and low (</a:t>
                </a:r>
                <a:r>
                  <a:rPr lang="en-US" sz="1800" dirty="0">
                    <a:solidFill>
                      <a:srgbClr val="A07DE9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purple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) </a:t>
                </a:r>
                <a:r>
                  <a:rPr lang="en-US" sz="1800" dirty="0" err="1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prevalences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, and indicated in each subplot. Color-coded dashed lines show the </a:t>
                </a:r>
                <a:r>
                  <a:rPr lang="en-US" dirty="0">
                    <a:latin typeface="Helvetica" pitchFamily="2" charset="0"/>
                  </a:rPr>
                  <a:t>mean estimates, and the posterior is shown with both a density plot (darker indicates more probable) and with the posterior ensemble members plotted as dots.</a:t>
                </a:r>
                <a:r>
                  <a:rPr lang="en-CO" dirty="0">
                    <a:latin typeface="Helvetica" pitchFamily="2" charset="0"/>
                  </a:rPr>
                  <a:t> </a:t>
                </a:r>
                <a:endParaRPr lang="en-CO" sz="1800" dirty="0">
                  <a:effectLst/>
                  <a:latin typeface="Helvetica" pitchFamily="2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9A760D40-3DC3-6ADC-F11B-1011666CE5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82136" y="19908164"/>
                <a:ext cx="13060956" cy="1477328"/>
              </a:xfrm>
              <a:prstGeom prst="rect">
                <a:avLst/>
              </a:prstGeom>
              <a:blipFill>
                <a:blip r:embed="rId10"/>
                <a:stretch>
                  <a:fillRect l="-389" t="-1709" r="-389" b="-59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A1B2C6AD-F57E-2C7C-75F6-E5EF92A450A6}"/>
                  </a:ext>
                </a:extLst>
              </p:cNvPr>
              <p:cNvSpPr txBox="1"/>
              <p:nvPr/>
            </p:nvSpPr>
            <p:spPr>
              <a:xfrm>
                <a:off x="16282136" y="34761085"/>
                <a:ext cx="12198788" cy="1754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b="1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Fig. Hospital level fit and calibration: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b="1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A) 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Ensemble simulations of modeled nosocomial data with estimated parameters; solid lines show the mean and ribbons the 95% CI. Importation rate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𝛾</m:t>
                    </m:r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 is highlighted in the legend and color-coded for high (</a:t>
                </a:r>
                <a:r>
                  <a:rPr lang="en-US" sz="1800" dirty="0">
                    <a:solidFill>
                      <a:srgbClr val="FF615E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salmon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), medium (</a:t>
                </a:r>
                <a:r>
                  <a:rPr lang="en-US" sz="1800" dirty="0">
                    <a:solidFill>
                      <a:srgbClr val="36DBD8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cyan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) and low (</a:t>
                </a:r>
                <a:r>
                  <a:rPr lang="en-US" sz="1800" dirty="0">
                    <a:solidFill>
                      <a:srgbClr val="A07DE9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purple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)</a:t>
                </a:r>
                <a:r>
                  <a:rPr lang="en-US" sz="1800" dirty="0">
                    <a:solidFill>
                      <a:srgbClr val="A07DE9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prevalences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 in all plots. Weekly nosocomial infection data is displayed with </a:t>
                </a:r>
                <a:r>
                  <a:rPr lang="en-US" sz="1800" dirty="0">
                    <a:solidFill>
                      <a:srgbClr val="FF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red 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dots, this aggregation was not used for data assimilation. </a:t>
                </a:r>
                <a:r>
                  <a:rPr lang="en-US" sz="1800" b="1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B)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Helvetica" pitchFamily="2" charset="0"/>
                    <a:ea typeface="Times New Roman" panose="02020603050405020304" pitchFamily="18" charset="0"/>
                  </a:rPr>
                  <a:t> Reliability plots (Methods). Hospital-level fit with 4 different confidence intervals (25%, 50%, 75%, 97.5%). Importation rate is color-coded.  The black dashed line is the reference perfect calibration.</a:t>
                </a:r>
                <a:r>
                  <a:rPr lang="en-CO" dirty="0">
                    <a:effectLst/>
                    <a:latin typeface="Helvetica" pitchFamily="2" charset="0"/>
                  </a:rPr>
                  <a:t> </a:t>
                </a:r>
                <a:endParaRPr lang="en-CO" sz="1800" dirty="0">
                  <a:effectLst/>
                  <a:latin typeface="Helvetica" pitchFamily="2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A1B2C6AD-F57E-2C7C-75F6-E5EF92A450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82136" y="34761085"/>
                <a:ext cx="12198788" cy="1754326"/>
              </a:xfrm>
              <a:prstGeom prst="rect">
                <a:avLst/>
              </a:prstGeom>
              <a:blipFill>
                <a:blip r:embed="rId11"/>
                <a:stretch>
                  <a:fillRect l="-416" t="-714" b="-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9" name="TextBox 8">
            <a:extLst>
              <a:ext uri="{FF2B5EF4-FFF2-40B4-BE49-F238E27FC236}">
                <a16:creationId xmlns:a16="http://schemas.microsoft.com/office/drawing/2014/main" id="{B5687290-B449-540F-5132-EB15659EA8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37158" y="36799203"/>
            <a:ext cx="35528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600" b="1" dirty="0">
                <a:latin typeface="Helvetica" pitchFamily="2" charset="0"/>
                <a:ea typeface="ＭＳ Ｐゴシック" panose="020B0600070205080204" pitchFamily="34" charset="-128"/>
              </a:rPr>
              <a:t>Discussion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49AE210-AEAD-B57A-0D5F-1099ECE71671}"/>
              </a:ext>
            </a:extLst>
          </p:cNvPr>
          <p:cNvSpPr txBox="1"/>
          <p:nvPr/>
        </p:nvSpPr>
        <p:spPr>
          <a:xfrm>
            <a:off x="16152366" y="37681148"/>
            <a:ext cx="1352885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We show that fine level patient data can support simulation-based inference of epidemiological parameters.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We show patient traffic appears to determine epidemiological quantities.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itchFamily="2" charset="0"/>
              </a:rPr>
              <a:t>Our parameters estimates suggest resistant-susceptible to antibiotics phenotypes have different transmission rate.</a:t>
            </a:r>
          </a:p>
        </p:txBody>
      </p:sp>
    </p:spTree>
    <p:extLst>
      <p:ext uri="{BB962C8B-B14F-4D97-AF65-F5344CB8AC3E}">
        <p14:creationId xmlns:p14="http://schemas.microsoft.com/office/powerpoint/2010/main" val="564745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2905</TotalTime>
  <Words>892</Words>
  <Application>Microsoft Macintosh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 Yong Wunrow</dc:creator>
  <cp:lastModifiedBy>Cascante Vega, Jaime E.</cp:lastModifiedBy>
  <cp:revision>23</cp:revision>
  <dcterms:created xsi:type="dcterms:W3CDTF">2023-11-11T20:56:50Z</dcterms:created>
  <dcterms:modified xsi:type="dcterms:W3CDTF">2023-11-23T21:41:45Z</dcterms:modified>
</cp:coreProperties>
</file>

<file path=docProps/thumbnail.jpeg>
</file>